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1" r:id="rId2"/>
    <p:sldId id="256" r:id="rId3"/>
    <p:sldId id="257" r:id="rId4"/>
    <p:sldId id="266" r:id="rId5"/>
    <p:sldId id="267" r:id="rId6"/>
    <p:sldId id="268" r:id="rId7"/>
    <p:sldId id="269" r:id="rId8"/>
    <p:sldId id="270" r:id="rId9"/>
    <p:sldId id="271" r:id="rId10"/>
    <p:sldId id="272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72"/>
    <p:restoredTop sz="94242"/>
  </p:normalViewPr>
  <p:slideViewPr>
    <p:cSldViewPr>
      <p:cViewPr varScale="1">
        <p:scale>
          <a:sx n="116" d="100"/>
          <a:sy n="116" d="100"/>
        </p:scale>
        <p:origin x="104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D695C7D9-620E-4F4D-B177-8730E4616F51}" type="datetimeFigureOut">
              <a:rPr lang="en-US" altLang="en-US"/>
              <a:pPr/>
              <a:t>5/16/21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4C70A1A8-3E38-0A44-A649-38BC855CAD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1707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MS PGothic" charset="-128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fld id="{4A6A3A68-9523-EC42-AD36-15AF5D60A164}" type="slidenum">
              <a:rPr lang="en-US" altLang="en-US" sz="1200">
                <a:latin typeface="Calibri" charset="0"/>
              </a:rPr>
              <a:pPr/>
              <a:t>1</a:t>
            </a:fld>
            <a:endParaRPr lang="en-US" altLang="en-US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0927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MS PGothic" charset="-128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fld id="{44DB9AB0-E59A-774E-BBEF-3FFBC6E71CEB}" type="slidenum">
              <a:rPr lang="en-US" altLang="en-US" sz="1200">
                <a:latin typeface="Calibri" charset="0"/>
              </a:rPr>
              <a:pPr/>
              <a:t>10</a:t>
            </a:fld>
            <a:endParaRPr lang="en-US" altLang="en-US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975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>
              <a:ea typeface="MS PGothic" charset="-128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fld id="{E2E17967-B3C2-3C40-891C-D3B86F153D00}" type="slidenum">
              <a:rPr lang="en-US" altLang="en-US" sz="1200">
                <a:latin typeface="Calibri" charset="0"/>
              </a:rPr>
              <a:pPr/>
              <a:t>2</a:t>
            </a:fld>
            <a:endParaRPr lang="en-US" altLang="en-US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664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MS PGothic" charset="-128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fld id="{44DB9AB0-E59A-774E-BBEF-3FFBC6E71CEB}" type="slidenum">
              <a:rPr lang="en-US" altLang="en-US" sz="1200">
                <a:latin typeface="Calibri" charset="0"/>
              </a:rPr>
              <a:pPr/>
              <a:t>3</a:t>
            </a:fld>
            <a:endParaRPr lang="en-US" altLang="en-US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759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MS PGothic" charset="-128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fld id="{44DB9AB0-E59A-774E-BBEF-3FFBC6E71CEB}" type="slidenum">
              <a:rPr lang="en-US" altLang="en-US" sz="1200">
                <a:latin typeface="Calibri" charset="0"/>
              </a:rPr>
              <a:pPr/>
              <a:t>4</a:t>
            </a:fld>
            <a:endParaRPr lang="en-US" altLang="en-US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636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MS PGothic" charset="-128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fld id="{44DB9AB0-E59A-774E-BBEF-3FFBC6E71CEB}" type="slidenum">
              <a:rPr lang="en-US" altLang="en-US" sz="1200">
                <a:latin typeface="Calibri" charset="0"/>
              </a:rPr>
              <a:pPr/>
              <a:t>5</a:t>
            </a:fld>
            <a:endParaRPr lang="en-US" altLang="en-US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64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MS PGothic" charset="-128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fld id="{44DB9AB0-E59A-774E-BBEF-3FFBC6E71CEB}" type="slidenum">
              <a:rPr lang="en-US" altLang="en-US" sz="1200">
                <a:latin typeface="Calibri" charset="0"/>
              </a:rPr>
              <a:pPr/>
              <a:t>6</a:t>
            </a:fld>
            <a:endParaRPr lang="en-US" altLang="en-US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0895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MS PGothic" charset="-128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fld id="{44DB9AB0-E59A-774E-BBEF-3FFBC6E71CEB}" type="slidenum">
              <a:rPr lang="en-US" altLang="en-US" sz="1200">
                <a:latin typeface="Calibri" charset="0"/>
              </a:rPr>
              <a:pPr/>
              <a:t>7</a:t>
            </a:fld>
            <a:endParaRPr lang="en-US" altLang="en-US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161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MS PGothic" charset="-128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fld id="{44DB9AB0-E59A-774E-BBEF-3FFBC6E71CEB}" type="slidenum">
              <a:rPr lang="en-US" altLang="en-US" sz="1200">
                <a:latin typeface="Calibri" charset="0"/>
              </a:rPr>
              <a:pPr/>
              <a:t>8</a:t>
            </a:fld>
            <a:endParaRPr lang="en-US" altLang="en-US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4618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MS PGothic" charset="-128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fld id="{44DB9AB0-E59A-774E-BBEF-3FFBC6E71CEB}" type="slidenum">
              <a:rPr lang="en-US" altLang="en-US" sz="1200">
                <a:latin typeface="Calibri" charset="0"/>
              </a:rPr>
              <a:pPr/>
              <a:t>9</a:t>
            </a:fld>
            <a:endParaRPr lang="en-US" altLang="en-US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781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B25CF5-6FD1-354D-8918-DC14C06C0E46}" type="datetime1">
              <a:rPr lang="en-US" altLang="en-US" smtClean="0"/>
              <a:t>5/16/21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City, State + Country         Submittal Number ___ &amp; Category __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F43A4-440D-C64C-B735-6716A4FB5C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151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B2BD3C-D813-B542-9FE5-BD7A8D473296}" type="datetime1">
              <a:rPr lang="en-US" altLang="en-US" smtClean="0"/>
              <a:t>5/16/21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City, State + Country         Submittal Number ___ &amp; Category __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93F5E-D51A-A342-8D7B-7068F60DB1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2862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2A8252-2E3D-174E-843D-A2323944B02B}" type="datetime1">
              <a:rPr lang="en-US" altLang="en-US" smtClean="0"/>
              <a:t>5/16/21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City, State + Country         Submittal Number ___ &amp; Category __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F41A55-21BF-6E45-80C9-9432261281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334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A33D0D-7406-5242-A9E7-DE8F5FFEE575}" type="datetime1">
              <a:rPr lang="en-US" altLang="en-US" smtClean="0"/>
              <a:t>5/16/21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City, State + Country         Submittal Number ___ &amp; Category __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5465C-82D8-424C-B79F-F80206B265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555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14120-1819-A54E-BC2A-6D2B27B47694}" type="datetime1">
              <a:rPr lang="en-US" altLang="en-US" smtClean="0"/>
              <a:t>5/16/21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City, State + Country         Submittal Number ___ &amp; Category __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BDD0B-980B-A447-AB20-AAE330860D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129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0F105D-23EE-E349-9E29-F40988BF968A}" type="datetime1">
              <a:rPr lang="en-US" altLang="en-US" smtClean="0"/>
              <a:t>5/16/21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City, State + Country         Submittal Number ___ &amp; Category __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11E63-2E1A-9D4F-A6A7-0392083712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4455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007F7A-0CBB-ED49-82EF-3142058DB6CF}" type="datetime1">
              <a:rPr lang="en-US" altLang="en-US" smtClean="0"/>
              <a:t>5/16/21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City, State + Country         Submittal Number ___ &amp; Category __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A8D63F-AE1E-DE45-9A81-AF1E123B19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4519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8A8BFB-7E0F-CD4C-AF83-EEF1D0FDF526}" type="datetime1">
              <a:rPr lang="en-US" altLang="en-US" smtClean="0"/>
              <a:t>5/16/21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City, State + Country         Submittal Number ___ &amp; Category __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918090-BEF8-164A-BF9C-55A9292569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1420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C9D0BA-B971-394D-9D57-DD34AF95A029}" type="datetime1">
              <a:rPr lang="en-US" altLang="en-US" smtClean="0"/>
              <a:t>5/16/21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City, State + Country         Submittal Number ___ &amp; Category __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12CD4-887E-954A-8D91-0BD270E53D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0341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9B1A8F-F19B-9C44-9055-9623C6BACADC}" type="datetime1">
              <a:rPr lang="en-US" altLang="en-US" smtClean="0"/>
              <a:t>5/16/21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City, State + Country         Submittal Number ___ &amp; Category __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2EDA8-27F4-F646-B49F-CADCD0B614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022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40CE4E-90FE-5943-87E0-352AF42E951E}" type="datetime1">
              <a:rPr lang="en-US" altLang="en-US" smtClean="0"/>
              <a:t>5/16/21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City, State + Country         Submittal Number ___ &amp; Category __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36899-95DD-8C43-941D-A874A0A728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7602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E0011AA-F4D2-E74D-BB77-CA08A95FA8BB}" type="datetime1">
              <a:rPr lang="en-US" altLang="en-US" smtClean="0"/>
              <a:t>5/16/21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City, State + Country         Submittal Number ___ &amp; Category __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6EEFBEC7-159C-B842-85F4-D1F9BFE16A7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340" name="TextBox 7"/>
          <p:cNvSpPr txBox="1">
            <a:spLocks noChangeArrowheads="1"/>
          </p:cNvSpPr>
          <p:nvPr/>
        </p:nvSpPr>
        <p:spPr bwMode="auto">
          <a:xfrm>
            <a:off x="0" y="2971800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/>
            <a:r>
              <a:rPr lang="en-US" altLang="en-US" sz="1800" dirty="0">
                <a:solidFill>
                  <a:srgbClr val="FF0000"/>
                </a:solidFill>
              </a:rPr>
              <a:t> </a:t>
            </a:r>
            <a:r>
              <a:rPr lang="en-US" altLang="en-US" sz="1800" b="1" dirty="0">
                <a:solidFill>
                  <a:srgbClr val="FF0000"/>
                </a:solidFill>
              </a:rPr>
              <a:t>ONE</a:t>
            </a:r>
            <a:r>
              <a:rPr lang="en-US" altLang="en-US" sz="1800" dirty="0">
                <a:solidFill>
                  <a:srgbClr val="FF0000"/>
                </a:solidFill>
              </a:rPr>
              <a:t> ESTABLISHING </a:t>
            </a:r>
            <a:r>
              <a:rPr lang="en-US" altLang="en-US" sz="1800" b="1" dirty="0">
                <a:solidFill>
                  <a:srgbClr val="FF0000"/>
                </a:solidFill>
              </a:rPr>
              <a:t>PHOTO</a:t>
            </a:r>
            <a:r>
              <a:rPr lang="en-US" altLang="en-US" sz="1800" dirty="0">
                <a:solidFill>
                  <a:srgbClr val="FF0000"/>
                </a:solidFill>
              </a:rPr>
              <a:t> FOR PROJECT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9144000" cy="457200"/>
          </a:xfrm>
          <a:noFill/>
          <a:ln w="3175">
            <a:noFill/>
          </a:ln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City, State &amp; Country (if applicable)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			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                                                   Category:_____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1"/>
          <p:cNvSpPr txBox="1">
            <a:spLocks/>
          </p:cNvSpPr>
          <p:nvPr/>
        </p:nvSpPr>
        <p:spPr>
          <a:xfrm>
            <a:off x="0" y="640080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City, State &amp; Country (if applicable)	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		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                                   	Category:_____</a:t>
            </a:r>
          </a:p>
        </p:txBody>
      </p:sp>
      <p:sp>
        <p:nvSpPr>
          <p:cNvPr id="18436" name="TextBox 7"/>
          <p:cNvSpPr txBox="1">
            <a:spLocks noChangeArrowheads="1"/>
          </p:cNvSpPr>
          <p:nvPr/>
        </p:nvSpPr>
        <p:spPr bwMode="auto">
          <a:xfrm>
            <a:off x="0" y="2971800"/>
            <a:ext cx="9144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/>
            <a:r>
              <a:rPr lang="en-US" altLang="en-US" sz="1800" dirty="0">
                <a:solidFill>
                  <a:srgbClr val="FF0000"/>
                </a:solidFill>
                <a:latin typeface="Helvetica" charset="0"/>
              </a:rPr>
              <a:t>IMAGE SLIDE—NO MORE THAN 2 IMAGES PER SLIDE</a:t>
            </a:r>
          </a:p>
          <a:p>
            <a:pPr algn="ctr" eaLnBrk="1" hangingPunct="1"/>
            <a:endParaRPr lang="en-US" altLang="en-US" sz="1800" dirty="0">
              <a:solidFill>
                <a:srgbClr val="FF0000"/>
              </a:solidFill>
              <a:latin typeface="Helvetica" charset="0"/>
            </a:endParaRPr>
          </a:p>
          <a:p>
            <a:pPr algn="ctr" eaLnBrk="1" hangingPunct="1"/>
            <a:endParaRPr lang="en-US" altLang="en-US" sz="1800" dirty="0">
              <a:solidFill>
                <a:srgbClr val="FF0000"/>
              </a:solidFill>
              <a:latin typeface="Helvetica" charset="0"/>
            </a:endParaRPr>
          </a:p>
          <a:p>
            <a:pPr algn="ctr" eaLnBrk="1" hangingPunct="1"/>
            <a:r>
              <a:rPr lang="en-US" altLang="en-US" sz="1800" dirty="0">
                <a:solidFill>
                  <a:srgbClr val="FF0000"/>
                </a:solidFill>
                <a:latin typeface="Helvetica" charset="0"/>
              </a:rPr>
              <a:t>EXPORT FINAL PRESENTATION AS </a:t>
            </a:r>
            <a:r>
              <a:rPr lang="en-US" altLang="en-US" sz="1800" b="1" u="sng" dirty="0">
                <a:solidFill>
                  <a:srgbClr val="FF0000"/>
                </a:solidFill>
                <a:latin typeface="Helvetica" charset="0"/>
              </a:rPr>
              <a:t>PDF DOCUMENT</a:t>
            </a:r>
            <a:endParaRPr lang="en-US" altLang="en-US" sz="1800" b="1" dirty="0">
              <a:solidFill>
                <a:srgbClr val="FF0000"/>
              </a:solidFill>
              <a:latin typeface="Helvetica" charset="0"/>
            </a:endParaRPr>
          </a:p>
          <a:p>
            <a:pPr algn="ctr" eaLnBrk="1" hangingPunct="1"/>
            <a:r>
              <a:rPr lang="en-US" altLang="en-US" sz="1800" b="1" dirty="0">
                <a:solidFill>
                  <a:srgbClr val="FF0000"/>
                </a:solidFill>
                <a:latin typeface="Helvetica" charset="0"/>
              </a:rPr>
              <a:t>PDF Does NOT need a specific naming convention</a:t>
            </a:r>
          </a:p>
          <a:p>
            <a:pPr algn="ctr" eaLnBrk="1" hangingPunct="1"/>
            <a:endParaRPr lang="en-US" altLang="en-US" sz="1800" b="1" dirty="0">
              <a:solidFill>
                <a:srgbClr val="FF0000"/>
              </a:solidFill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430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Box 7"/>
          <p:cNvSpPr txBox="1">
            <a:spLocks noChangeArrowheads="1"/>
          </p:cNvSpPr>
          <p:nvPr/>
        </p:nvSpPr>
        <p:spPr bwMode="auto">
          <a:xfrm>
            <a:off x="0" y="3429000"/>
            <a:ext cx="9144000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eaLnBrk="1" hangingPunct="1"/>
            <a:r>
              <a:rPr lang="en-US" altLang="en-US" sz="1500" b="1" dirty="0">
                <a:solidFill>
                  <a:srgbClr val="FF0000"/>
                </a:solidFill>
                <a:ea typeface="Arial" charset="0"/>
                <a:cs typeface="Arial" charset="0"/>
              </a:rPr>
              <a:t>PROJECT DESCRIPTION: </a:t>
            </a:r>
            <a:r>
              <a:rPr lang="en-US" altLang="en-US" sz="1500" dirty="0">
                <a:solidFill>
                  <a:srgbClr val="FF0000"/>
                </a:solidFill>
                <a:ea typeface="Arial" charset="0"/>
                <a:cs typeface="Arial" charset="0"/>
              </a:rPr>
              <a:t>250 words or fewer- describing site conditions, program, gross building area, program area, design intent, challenges and solutions, cost/SF and year of completion. (Any additional information can be added in Project Technical Information - Narrative Bullet Points.)</a:t>
            </a:r>
          </a:p>
          <a:p>
            <a:pPr eaLnBrk="1" hangingPunct="1"/>
            <a:endParaRPr lang="en-US" altLang="en-US" sz="1500" dirty="0">
              <a:solidFill>
                <a:srgbClr val="FF0000"/>
              </a:solidFill>
              <a:ea typeface="Arial" charset="0"/>
              <a:cs typeface="Arial" charset="0"/>
            </a:endParaRPr>
          </a:p>
          <a:p>
            <a:pPr eaLnBrk="1" hangingPunct="1"/>
            <a:r>
              <a:rPr lang="en-US" altLang="en-US" sz="1500" b="1" dirty="0">
                <a:solidFill>
                  <a:srgbClr val="FF0000"/>
                </a:solidFill>
                <a:ea typeface="Arial" charset="0"/>
                <a:cs typeface="Arial" charset="0"/>
              </a:rPr>
              <a:t>TEXT: </a:t>
            </a:r>
            <a:r>
              <a:rPr lang="en-US" altLang="en-US" sz="1500" dirty="0">
                <a:solidFill>
                  <a:srgbClr val="FF0000"/>
                </a:solidFill>
                <a:ea typeface="Arial" charset="0"/>
                <a:cs typeface="Arial" charset="0"/>
              </a:rPr>
              <a:t>Arial font, 12 pt. to be viewed by jurors from a minimum of 10</a:t>
            </a:r>
            <a:r>
              <a:rPr lang="ja-JP" altLang="en-US" sz="1500" dirty="0">
                <a:solidFill>
                  <a:srgbClr val="FF0000"/>
                </a:solidFill>
                <a:ea typeface="Arial" charset="0"/>
                <a:cs typeface="Arial" charset="0"/>
              </a:rPr>
              <a:t>’</a:t>
            </a:r>
            <a:r>
              <a:rPr lang="en-US" altLang="ja-JP" sz="1500" dirty="0">
                <a:solidFill>
                  <a:srgbClr val="FF0000"/>
                </a:solidFill>
                <a:ea typeface="Arial" charset="0"/>
                <a:cs typeface="Arial" charset="0"/>
              </a:rPr>
              <a:t> distance.</a:t>
            </a:r>
            <a:endParaRPr lang="en-US" altLang="en-US" sz="1500" dirty="0">
              <a:solidFill>
                <a:srgbClr val="FF0000"/>
              </a:solidFill>
              <a:ea typeface="Arial" charset="0"/>
              <a:cs typeface="Arial" charset="0"/>
            </a:endParaRPr>
          </a:p>
          <a:p>
            <a:pPr eaLnBrk="1" hangingPunct="1"/>
            <a:endParaRPr lang="en-US" altLang="en-US" sz="1500" dirty="0">
              <a:solidFill>
                <a:srgbClr val="FF0000"/>
              </a:solidFill>
              <a:ea typeface="Arial" charset="0"/>
              <a:cs typeface="Arial" charset="0"/>
            </a:endParaRPr>
          </a:p>
          <a:p>
            <a:pPr eaLnBrk="1" hangingPunct="1"/>
            <a:r>
              <a:rPr lang="en-US" altLang="en-US" sz="1500" b="1" dirty="0">
                <a:solidFill>
                  <a:srgbClr val="FF0000"/>
                </a:solidFill>
                <a:ea typeface="Arial" charset="0"/>
                <a:cs typeface="Arial" charset="0"/>
              </a:rPr>
              <a:t>IMAGE: </a:t>
            </a:r>
            <a:r>
              <a:rPr lang="en-US" altLang="en-US" sz="1500" dirty="0">
                <a:solidFill>
                  <a:srgbClr val="FF0000"/>
                </a:solidFill>
                <a:ea typeface="Arial" charset="0"/>
                <a:cs typeface="Arial" charset="0"/>
              </a:rPr>
              <a:t>Optional on this slide.</a:t>
            </a:r>
          </a:p>
          <a:p>
            <a:pPr eaLnBrk="1" hangingPunct="1"/>
            <a:endParaRPr lang="en-US" altLang="en-US" sz="1500" dirty="0">
              <a:solidFill>
                <a:srgbClr val="FF0000"/>
              </a:solidFill>
              <a:ea typeface="Arial" charset="0"/>
              <a:cs typeface="Arial" charset="0"/>
            </a:endParaRPr>
          </a:p>
          <a:p>
            <a:pPr algn="ctr" eaLnBrk="1" hangingPunct="1"/>
            <a:r>
              <a:rPr lang="en-US" altLang="en-US" sz="1500" dirty="0">
                <a:solidFill>
                  <a:srgbClr val="FF0000"/>
                </a:solidFill>
                <a:ea typeface="Arial" charset="0"/>
                <a:cs typeface="Arial" charset="0"/>
              </a:rPr>
              <a:t>All TEXT and IMAGES in this presentation are for </a:t>
            </a:r>
            <a:r>
              <a:rPr lang="en-US" altLang="en-US" sz="1500" b="1" dirty="0">
                <a:solidFill>
                  <a:srgbClr val="FF0000"/>
                </a:solidFill>
                <a:ea typeface="Arial" charset="0"/>
                <a:cs typeface="Arial" charset="0"/>
              </a:rPr>
              <a:t>BLIND JURY REVIEW </a:t>
            </a:r>
            <a:r>
              <a:rPr lang="mr-IN" altLang="en-US" sz="1500" dirty="0">
                <a:solidFill>
                  <a:srgbClr val="FF0000"/>
                </a:solidFill>
                <a:ea typeface="Arial" charset="0"/>
                <a:cs typeface="Arial" charset="0"/>
              </a:rPr>
              <a:t>–</a:t>
            </a:r>
            <a:r>
              <a:rPr lang="en-US" altLang="en-US" sz="1500" dirty="0">
                <a:solidFill>
                  <a:srgbClr val="FF0000"/>
                </a:solidFill>
                <a:ea typeface="Arial" charset="0"/>
                <a:cs typeface="Arial" charset="0"/>
              </a:rPr>
              <a:t> </a:t>
            </a:r>
          </a:p>
          <a:p>
            <a:pPr algn="ctr" eaLnBrk="1" hangingPunct="1"/>
            <a:r>
              <a:rPr lang="en-US" altLang="en-US" sz="1500" dirty="0">
                <a:solidFill>
                  <a:srgbClr val="FF0000"/>
                </a:solidFill>
                <a:ea typeface="Arial" charset="0"/>
                <a:cs typeface="Arial" charset="0"/>
              </a:rPr>
              <a:t>No references to project architects, designers, etc. are acceptable.</a:t>
            </a:r>
          </a:p>
        </p:txBody>
      </p:sp>
      <p:sp>
        <p:nvSpPr>
          <p:cNvPr id="16389" name="TextBox 8"/>
          <p:cNvSpPr txBox="1">
            <a:spLocks noChangeArrowheads="1"/>
          </p:cNvSpPr>
          <p:nvPr/>
        </p:nvSpPr>
        <p:spPr bwMode="auto">
          <a:xfrm>
            <a:off x="5366084" y="304800"/>
            <a:ext cx="34290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eaLnBrk="1" hangingPunct="1"/>
            <a:endParaRPr lang="en-US" altLang="en-US" sz="1200" dirty="0">
              <a:solidFill>
                <a:srgbClr val="FF0000"/>
              </a:solidFill>
              <a:latin typeface="Helvetica" charset="0"/>
            </a:endParaRPr>
          </a:p>
          <a:p>
            <a:pPr eaLnBrk="1" hangingPunct="1"/>
            <a:r>
              <a:rPr lang="en-US" altLang="en-US" sz="1200" b="1" dirty="0">
                <a:solidFill>
                  <a:srgbClr val="000000"/>
                </a:solidFill>
              </a:rPr>
              <a:t>PROJECT DATE:</a:t>
            </a:r>
          </a:p>
          <a:p>
            <a:pPr eaLnBrk="1" hangingPunct="1"/>
            <a:endParaRPr lang="en-US" altLang="en-US" sz="1200" b="1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1200" b="1" dirty="0">
                <a:solidFill>
                  <a:srgbClr val="000000"/>
                </a:solidFill>
              </a:rPr>
              <a:t>PROJECT SIZE:</a:t>
            </a:r>
          </a:p>
          <a:p>
            <a:pPr eaLnBrk="1" hangingPunct="1"/>
            <a:endParaRPr lang="en-US" altLang="en-US" sz="1200" b="1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1200" b="1" dirty="0">
                <a:solidFill>
                  <a:srgbClr val="000000"/>
                </a:solidFill>
              </a:rPr>
              <a:t>SITE CONDITIONS:</a:t>
            </a:r>
          </a:p>
          <a:p>
            <a:pPr eaLnBrk="1" hangingPunct="1"/>
            <a:endParaRPr lang="en-US" altLang="en-US" sz="1200" b="1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1200" b="1" dirty="0">
                <a:solidFill>
                  <a:srgbClr val="000000"/>
                </a:solidFill>
              </a:rPr>
              <a:t>PROGRAM:</a:t>
            </a:r>
          </a:p>
          <a:p>
            <a:pPr eaLnBrk="1" hangingPunct="1"/>
            <a:endParaRPr lang="en-US" altLang="en-US" sz="1200" b="1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1200" b="1" dirty="0">
                <a:solidFill>
                  <a:srgbClr val="000000"/>
                </a:solidFill>
              </a:rPr>
              <a:t>DESIGN INTENT:</a:t>
            </a:r>
            <a:endParaRPr lang="en-US" altLang="en-US" sz="1200" dirty="0"/>
          </a:p>
        </p:txBody>
      </p:sp>
      <p:sp>
        <p:nvSpPr>
          <p:cNvPr id="9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9144000" cy="457200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City, State + Country					   	Submittal Number ___ &amp; Category __</a:t>
            </a:r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Footer Placeholder 1"/>
          <p:cNvSpPr txBox="1">
            <a:spLocks/>
          </p:cNvSpPr>
          <p:nvPr/>
        </p:nvSpPr>
        <p:spPr>
          <a:xfrm>
            <a:off x="0" y="6408821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City, State &amp; Country (if applicable)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			                                                       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Category:_____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Box 7"/>
          <p:cNvSpPr txBox="1">
            <a:spLocks noChangeArrowheads="1"/>
          </p:cNvSpPr>
          <p:nvPr/>
        </p:nvSpPr>
        <p:spPr bwMode="auto">
          <a:xfrm>
            <a:off x="0" y="2971800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/>
            <a:r>
              <a:rPr lang="en-US" altLang="en-US" sz="1800" b="1" dirty="0">
                <a:solidFill>
                  <a:srgbClr val="FF0000"/>
                </a:solidFill>
                <a:latin typeface="Helvetica" charset="0"/>
              </a:rPr>
              <a:t>SITE PLAN </a:t>
            </a:r>
            <a:r>
              <a:rPr lang="mr-IN" altLang="en-US" sz="1800" dirty="0">
                <a:solidFill>
                  <a:srgbClr val="FF0000"/>
                </a:solidFill>
                <a:latin typeface="Helvetica" charset="0"/>
              </a:rPr>
              <a:t>–</a:t>
            </a:r>
            <a:r>
              <a:rPr lang="en-US" altLang="en-US" sz="1800" dirty="0">
                <a:solidFill>
                  <a:srgbClr val="FF0000"/>
                </a:solidFill>
                <a:latin typeface="Helvetica" charset="0"/>
              </a:rPr>
              <a:t> REQUIRED. </a:t>
            </a:r>
          </a:p>
          <a:p>
            <a:pPr algn="ctr" eaLnBrk="1" hangingPunct="1"/>
            <a:r>
              <a:rPr lang="en-US" altLang="en-US" sz="1800" dirty="0">
                <a:solidFill>
                  <a:srgbClr val="FF0000"/>
                </a:solidFill>
                <a:latin typeface="Helvetica" charset="0"/>
              </a:rPr>
              <a:t>Include: North arrow, scale, gross building area, and program area.</a:t>
            </a:r>
            <a:endParaRPr lang="en-US" altLang="en-US" sz="1800" dirty="0">
              <a:solidFill>
                <a:srgbClr val="FF0000"/>
              </a:solidFill>
            </a:endParaRPr>
          </a:p>
        </p:txBody>
      </p:sp>
      <p:sp>
        <p:nvSpPr>
          <p:cNvPr id="8" name="Footer Placeholder 1"/>
          <p:cNvSpPr txBox="1">
            <a:spLocks/>
          </p:cNvSpPr>
          <p:nvPr/>
        </p:nvSpPr>
        <p:spPr>
          <a:xfrm>
            <a:off x="0" y="6411686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City, State &amp; Country (if applicable)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			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                                                   Category:_____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Box 7"/>
          <p:cNvSpPr txBox="1">
            <a:spLocks noChangeArrowheads="1"/>
          </p:cNvSpPr>
          <p:nvPr/>
        </p:nvSpPr>
        <p:spPr bwMode="auto">
          <a:xfrm>
            <a:off x="0" y="2971800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/>
            <a:r>
              <a:rPr lang="en-US" altLang="en-US" sz="1800" b="1" dirty="0">
                <a:solidFill>
                  <a:srgbClr val="FF0000"/>
                </a:solidFill>
                <a:latin typeface="Helvetica" charset="0"/>
              </a:rPr>
              <a:t>SUSTAINABILITY DIAGRAMS </a:t>
            </a:r>
            <a:r>
              <a:rPr lang="en-US" altLang="en-US" sz="1800" dirty="0">
                <a:solidFill>
                  <a:srgbClr val="FF0000"/>
                </a:solidFill>
                <a:latin typeface="Helvetica" charset="0"/>
              </a:rPr>
              <a:t>- IMAGE SLIDE (optional but strongly suggested).</a:t>
            </a:r>
          </a:p>
          <a:p>
            <a:pPr algn="ctr" eaLnBrk="1" hangingPunct="1"/>
            <a:r>
              <a:rPr lang="en-US" altLang="en-US" sz="1800" dirty="0">
                <a:solidFill>
                  <a:srgbClr val="FF0000"/>
                </a:solidFill>
                <a:latin typeface="Helvetica" charset="0"/>
              </a:rPr>
              <a:t>Include diagram(s) summarizing sustainability measures (</a:t>
            </a:r>
            <a:r>
              <a:rPr lang="en-US" altLang="en-US" sz="1800" dirty="0" err="1">
                <a:solidFill>
                  <a:srgbClr val="FF0000"/>
                </a:solidFill>
                <a:latin typeface="Helvetica" charset="0"/>
              </a:rPr>
              <a:t>ie</a:t>
            </a:r>
            <a:r>
              <a:rPr lang="en-US" altLang="en-US" sz="1800" dirty="0">
                <a:solidFill>
                  <a:srgbClr val="FF0000"/>
                </a:solidFill>
                <a:latin typeface="Helvetica" charset="0"/>
              </a:rPr>
              <a:t>: floor plans, sections).</a:t>
            </a:r>
            <a:endParaRPr lang="en-US" altLang="en-US" sz="1800" dirty="0">
              <a:solidFill>
                <a:srgbClr val="FF0000"/>
              </a:solidFill>
            </a:endParaRPr>
          </a:p>
        </p:txBody>
      </p:sp>
      <p:sp>
        <p:nvSpPr>
          <p:cNvPr id="8" name="Footer Placeholder 1"/>
          <p:cNvSpPr txBox="1">
            <a:spLocks/>
          </p:cNvSpPr>
          <p:nvPr/>
        </p:nvSpPr>
        <p:spPr>
          <a:xfrm>
            <a:off x="0" y="640080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>
              <a:defRPr/>
            </a:pPr>
            <a:r>
              <a:rPr lang="en-US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City, State &amp; Country (if applicable)				                    Submittal Number: __ Category:_____</a:t>
            </a:r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1714A6DD-2CCF-440A-9F1A-A307C9448EC3}"/>
              </a:ext>
            </a:extLst>
          </p:cNvPr>
          <p:cNvSpPr txBox="1">
            <a:spLocks/>
          </p:cNvSpPr>
          <p:nvPr/>
        </p:nvSpPr>
        <p:spPr>
          <a:xfrm>
            <a:off x="0" y="640080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City, State &amp; Country (if applicable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)				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                                                   Category:_____</a:t>
            </a:r>
          </a:p>
        </p:txBody>
      </p:sp>
    </p:spTree>
    <p:extLst>
      <p:ext uri="{BB962C8B-B14F-4D97-AF65-F5344CB8AC3E}">
        <p14:creationId xmlns:p14="http://schemas.microsoft.com/office/powerpoint/2010/main" val="1586933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1"/>
          <p:cNvSpPr txBox="1">
            <a:spLocks/>
          </p:cNvSpPr>
          <p:nvPr/>
        </p:nvSpPr>
        <p:spPr>
          <a:xfrm>
            <a:off x="0" y="640080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City, State &amp; Country (if applicable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)				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                                                   Category:_____</a:t>
            </a:r>
          </a:p>
        </p:txBody>
      </p:sp>
      <p:sp>
        <p:nvSpPr>
          <p:cNvPr id="18436" name="TextBox 7"/>
          <p:cNvSpPr txBox="1">
            <a:spLocks noChangeArrowheads="1"/>
          </p:cNvSpPr>
          <p:nvPr/>
        </p:nvSpPr>
        <p:spPr bwMode="auto">
          <a:xfrm>
            <a:off x="0" y="2971800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/>
            <a:r>
              <a:rPr lang="en-US" altLang="en-US" sz="1800" dirty="0">
                <a:solidFill>
                  <a:srgbClr val="FF0000"/>
                </a:solidFill>
                <a:latin typeface="Helvetica" charset="0"/>
              </a:rPr>
              <a:t>IMAGE SLIDE—NO MORE THAN 2 IMAGES PER SLIDE</a:t>
            </a:r>
            <a:endParaRPr lang="en-US" alt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916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1"/>
          <p:cNvSpPr txBox="1">
            <a:spLocks/>
          </p:cNvSpPr>
          <p:nvPr/>
        </p:nvSpPr>
        <p:spPr>
          <a:xfrm>
            <a:off x="0" y="6400800"/>
            <a:ext cx="9144000" cy="457200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City, State &amp; Country (if applicable)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			                    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Submittal Number: __ Category:_____</a:t>
            </a:r>
          </a:p>
        </p:txBody>
      </p:sp>
      <p:sp>
        <p:nvSpPr>
          <p:cNvPr id="18436" name="TextBox 7"/>
          <p:cNvSpPr txBox="1">
            <a:spLocks noChangeArrowheads="1"/>
          </p:cNvSpPr>
          <p:nvPr/>
        </p:nvSpPr>
        <p:spPr bwMode="auto">
          <a:xfrm>
            <a:off x="0" y="2971800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/>
            <a:r>
              <a:rPr lang="en-US" altLang="en-US" sz="1800" dirty="0">
                <a:solidFill>
                  <a:srgbClr val="FF0000"/>
                </a:solidFill>
                <a:latin typeface="Helvetica" charset="0"/>
              </a:rPr>
              <a:t>IMAGE SLIDE—NO MORE THAN 2 IMAGES PER SLIDE</a:t>
            </a:r>
            <a:endParaRPr lang="en-US" alt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347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1"/>
          <p:cNvSpPr txBox="1">
            <a:spLocks/>
          </p:cNvSpPr>
          <p:nvPr/>
        </p:nvSpPr>
        <p:spPr>
          <a:xfrm>
            <a:off x="0" y="640080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City, State &amp; Country (if applicable)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			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                                                   Category:_____</a:t>
            </a:r>
          </a:p>
        </p:txBody>
      </p:sp>
      <p:sp>
        <p:nvSpPr>
          <p:cNvPr id="18436" name="TextBox 7"/>
          <p:cNvSpPr txBox="1">
            <a:spLocks noChangeArrowheads="1"/>
          </p:cNvSpPr>
          <p:nvPr/>
        </p:nvSpPr>
        <p:spPr bwMode="auto">
          <a:xfrm>
            <a:off x="0" y="2971800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/>
            <a:r>
              <a:rPr lang="en-US" altLang="en-US" sz="1800" dirty="0">
                <a:solidFill>
                  <a:srgbClr val="FF0000"/>
                </a:solidFill>
                <a:latin typeface="Helvetica" charset="0"/>
              </a:rPr>
              <a:t>IMAGE SLIDE—NO MORE THAN 2 IMAGES PER SLIDE</a:t>
            </a:r>
            <a:endParaRPr lang="en-US" alt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816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Box 7"/>
          <p:cNvSpPr txBox="1">
            <a:spLocks noChangeArrowheads="1"/>
          </p:cNvSpPr>
          <p:nvPr/>
        </p:nvSpPr>
        <p:spPr bwMode="auto">
          <a:xfrm>
            <a:off x="0" y="2971800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/>
            <a:r>
              <a:rPr lang="en-US" altLang="en-US" sz="1800" dirty="0">
                <a:solidFill>
                  <a:srgbClr val="FF0000"/>
                </a:solidFill>
                <a:latin typeface="Helvetica" charset="0"/>
              </a:rPr>
              <a:t>IMAGE SLIDE—NO MORE THAN 2 IMAGES PER SLIDE</a:t>
            </a:r>
            <a:endParaRPr lang="en-US" altLang="en-US" sz="1800" dirty="0">
              <a:solidFill>
                <a:srgbClr val="FF0000"/>
              </a:solidFill>
            </a:endParaRPr>
          </a:p>
        </p:txBody>
      </p:sp>
      <p:sp>
        <p:nvSpPr>
          <p:cNvPr id="8" name="Footer Placeholder 1"/>
          <p:cNvSpPr txBox="1">
            <a:spLocks/>
          </p:cNvSpPr>
          <p:nvPr/>
        </p:nvSpPr>
        <p:spPr>
          <a:xfrm>
            <a:off x="0" y="640080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City, State &amp; Country (if applicable)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			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                                                   Category:_____</a:t>
            </a:r>
          </a:p>
        </p:txBody>
      </p:sp>
    </p:spTree>
    <p:extLst>
      <p:ext uri="{BB962C8B-B14F-4D97-AF65-F5344CB8AC3E}">
        <p14:creationId xmlns:p14="http://schemas.microsoft.com/office/powerpoint/2010/main" val="1899809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1"/>
          <p:cNvSpPr txBox="1">
            <a:spLocks/>
          </p:cNvSpPr>
          <p:nvPr/>
        </p:nvSpPr>
        <p:spPr>
          <a:xfrm>
            <a:off x="0" y="640080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City, State &amp; Country (if applicable)	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		 		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Category:_____</a:t>
            </a:r>
          </a:p>
        </p:txBody>
      </p:sp>
      <p:sp>
        <p:nvSpPr>
          <p:cNvPr id="18436" name="TextBox 7"/>
          <p:cNvSpPr txBox="1">
            <a:spLocks noChangeArrowheads="1"/>
          </p:cNvSpPr>
          <p:nvPr/>
        </p:nvSpPr>
        <p:spPr bwMode="auto">
          <a:xfrm>
            <a:off x="0" y="2971800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/>
            <a:r>
              <a:rPr lang="en-US" altLang="en-US" sz="1800" dirty="0">
                <a:solidFill>
                  <a:srgbClr val="FF0000"/>
                </a:solidFill>
                <a:latin typeface="Helvetica" charset="0"/>
              </a:rPr>
              <a:t>IMAGE SLIDE—NO MORE THAN 2 IMAGES PER SLIDE</a:t>
            </a:r>
            <a:endParaRPr lang="en-US" alt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859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2974</TotalTime>
  <Words>461</Words>
  <Application>Microsoft Macintosh PowerPoint</Application>
  <PresentationFormat>On-screen Show (4:3)</PresentationFormat>
  <Paragraphs>55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Helvetica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Gensler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Anne Alexander</dc:creator>
  <cp:lastModifiedBy>Karin Jensvold</cp:lastModifiedBy>
  <cp:revision>48</cp:revision>
  <dcterms:created xsi:type="dcterms:W3CDTF">2009-05-12T18:32:27Z</dcterms:created>
  <dcterms:modified xsi:type="dcterms:W3CDTF">2021-05-18T18:24:23Z</dcterms:modified>
</cp:coreProperties>
</file>